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9" r:id="rId5"/>
    <p:sldId id="267" r:id="rId6"/>
    <p:sldId id="268" r:id="rId7"/>
    <p:sldId id="272" r:id="rId8"/>
    <p:sldId id="270" r:id="rId9"/>
    <p:sldId id="271" r:id="rId10"/>
    <p:sldId id="266" r:id="rId11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81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60773" y="2926467"/>
            <a:ext cx="9764164" cy="246221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7700" kern="0" spc="-500" dirty="0" smtClean="0">
                <a:solidFill>
                  <a:srgbClr val="478C5C"/>
                </a:solidFill>
                <a:latin typeface="Gmarket Sans Light" pitchFamily="34" charset="0"/>
                <a:cs typeface="Gmarket Sans Light" pitchFamily="34" charset="0"/>
              </a:rPr>
              <a:t>CNN</a:t>
            </a:r>
            <a:r>
              <a:rPr lang="ko-KR" altLang="en-US" sz="7700" kern="0" spc="-500" dirty="0" smtClean="0">
                <a:solidFill>
                  <a:srgbClr val="478C5C"/>
                </a:solidFill>
                <a:latin typeface="Gmarket Sans Light" pitchFamily="34" charset="0"/>
                <a:cs typeface="Gmarket Sans Light" pitchFamily="34" charset="0"/>
              </a:rPr>
              <a:t>을 활용한 </a:t>
            </a:r>
            <a:endParaRPr lang="en-US" altLang="ko-KR" sz="7700" kern="0" spc="-500" dirty="0" smtClean="0">
              <a:solidFill>
                <a:srgbClr val="478C5C"/>
              </a:solidFill>
              <a:latin typeface="Gmarket Sans Light" pitchFamily="34" charset="0"/>
              <a:cs typeface="Gmarket Sans Light" pitchFamily="34" charset="0"/>
            </a:endParaRPr>
          </a:p>
          <a:p>
            <a:pPr algn="ctr"/>
            <a:r>
              <a:rPr lang="en-US" altLang="ko-KR" sz="7700" kern="0" spc="-500" dirty="0" smtClean="0">
                <a:solidFill>
                  <a:srgbClr val="478C5C"/>
                </a:solidFill>
                <a:latin typeface="Gmarket Sans Light" pitchFamily="34" charset="0"/>
                <a:cs typeface="Gmarket Sans Light" pitchFamily="34" charset="0"/>
              </a:rPr>
              <a:t>Style Transfer</a:t>
            </a:r>
            <a:endParaRPr lang="en-US" dirty="0"/>
          </a:p>
        </p:txBody>
      </p:sp>
      <p:sp>
        <p:nvSpPr>
          <p:cNvPr id="3" name="Object 3"/>
          <p:cNvSpPr txBox="1"/>
          <p:nvPr/>
        </p:nvSpPr>
        <p:spPr>
          <a:xfrm>
            <a:off x="14440149" y="7873433"/>
            <a:ext cx="3665543" cy="5386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900" kern="0" spc="-200" dirty="0" smtClean="0">
                <a:solidFill>
                  <a:srgbClr val="478C5C"/>
                </a:solidFill>
                <a:latin typeface="Gmarket Sans Medium" pitchFamily="34" charset="0"/>
                <a:cs typeface="Gmarket Sans Medium" pitchFamily="34" charset="0"/>
              </a:rPr>
              <a:t>17681003 </a:t>
            </a:r>
            <a:r>
              <a:rPr lang="ko-KR" altLang="en-US" sz="2900" kern="0" spc="-200" dirty="0" err="1" smtClean="0">
                <a:solidFill>
                  <a:srgbClr val="478C5C"/>
                </a:solidFill>
                <a:latin typeface="Gmarket Sans Medium" pitchFamily="34" charset="0"/>
                <a:cs typeface="Gmarket Sans Medium" pitchFamily="34" charset="0"/>
              </a:rPr>
              <a:t>권민혁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-512046" y="7046611"/>
            <a:ext cx="4140341" cy="4038786"/>
            <a:chOff x="-512046" y="7046611"/>
            <a:chExt cx="4140341" cy="4038786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512046" y="7046611"/>
              <a:ext cx="4140341" cy="4038786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977581" y="719159"/>
            <a:ext cx="7365832" cy="7386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kern="0" spc="-200" dirty="0" smtClean="0">
                <a:solidFill>
                  <a:srgbClr val="478C5C"/>
                </a:solidFill>
                <a:latin typeface="Gmarket Sans Medium" pitchFamily="34" charset="0"/>
                <a:cs typeface="Gmarket Sans Medium" pitchFamily="34" charset="0"/>
              </a:rPr>
              <a:t>졸업프로젝트</a:t>
            </a:r>
            <a:endParaRPr lang="en-US" altLang="ko-KR" sz="2400" kern="0" spc="-200" dirty="0" smtClean="0">
              <a:solidFill>
                <a:srgbClr val="478C5C"/>
              </a:solidFill>
              <a:latin typeface="Gmarket Sans Medium" pitchFamily="34" charset="0"/>
              <a:cs typeface="Gmarket Sans Medium" pitchFamily="34" charset="0"/>
            </a:endParaRPr>
          </a:p>
          <a:p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211215" y="5527182"/>
            <a:ext cx="5863284" cy="175853"/>
            <a:chOff x="6211215" y="5527182"/>
            <a:chExt cx="5863284" cy="175853"/>
          </a:xfrm>
        </p:grpSpPr>
        <p:pic>
          <p:nvPicPr>
            <p:cNvPr id="12" name="Object 11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11215" y="5527182"/>
              <a:ext cx="5863284" cy="1758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285954" y="-932374"/>
            <a:ext cx="5416968" cy="4735422"/>
            <a:chOff x="15285954" y="-932374"/>
            <a:chExt cx="5416968" cy="4735422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285954" y="-932374"/>
              <a:ext cx="5416968" cy="473542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434989" y="2822406"/>
            <a:ext cx="897711" cy="3422863"/>
            <a:chOff x="16434989" y="2822406"/>
            <a:chExt cx="897711" cy="3422863"/>
          </a:xfrm>
        </p:grpSpPr>
        <p:pic>
          <p:nvPicPr>
            <p:cNvPr id="18" name="Object 1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434989" y="2822406"/>
              <a:ext cx="897711" cy="342286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53844" y="4570018"/>
            <a:ext cx="1218084" cy="1846986"/>
            <a:chOff x="1253844" y="4570018"/>
            <a:chExt cx="1218084" cy="1846986"/>
          </a:xfrm>
        </p:grpSpPr>
        <p:pic>
          <p:nvPicPr>
            <p:cNvPr id="21" name="Object 2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3844" y="4570018"/>
              <a:ext cx="1218084" cy="184698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72660" y="3694711"/>
            <a:ext cx="6940395" cy="17610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7700" kern="0" spc="-500" dirty="0" smtClean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감사합니다</a:t>
            </a:r>
            <a:endParaRPr lang="en-US" dirty="0"/>
          </a:p>
        </p:txBody>
      </p:sp>
      <p:grpSp>
        <p:nvGrpSpPr>
          <p:cNvPr id="1001" name="그룹 1001"/>
          <p:cNvGrpSpPr/>
          <p:nvPr/>
        </p:nvGrpSpPr>
        <p:grpSpPr>
          <a:xfrm>
            <a:off x="6669677" y="5073359"/>
            <a:ext cx="4928631" cy="175853"/>
            <a:chOff x="6669677" y="5073359"/>
            <a:chExt cx="4928631" cy="175853"/>
          </a:xfrm>
        </p:grpSpPr>
        <p:pic>
          <p:nvPicPr>
            <p:cNvPr id="5" name="Object 4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669677" y="5073359"/>
              <a:ext cx="4928631" cy="175853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-512046" y="7046611"/>
            <a:ext cx="4140341" cy="4038786"/>
            <a:chOff x="-512046" y="7046611"/>
            <a:chExt cx="4140341" cy="4038786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512046" y="7046611"/>
              <a:ext cx="4140341" cy="4038786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5285954" y="-932374"/>
            <a:ext cx="5416968" cy="4735422"/>
            <a:chOff x="15285954" y="-932374"/>
            <a:chExt cx="5416968" cy="4735422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5285954" y="-932374"/>
              <a:ext cx="5416968" cy="4735422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6434989" y="2822406"/>
            <a:ext cx="897711" cy="3422863"/>
            <a:chOff x="16434989" y="2822406"/>
            <a:chExt cx="897711" cy="3422863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434989" y="2822406"/>
              <a:ext cx="897711" cy="3422863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1253844" y="4570018"/>
            <a:ext cx="1218084" cy="1846986"/>
            <a:chOff x="1253844" y="4570018"/>
            <a:chExt cx="1218084" cy="1846986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253844" y="4570018"/>
              <a:ext cx="1218084" cy="1846986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889505" y="562650"/>
            <a:ext cx="2232905" cy="2178136"/>
            <a:chOff x="889505" y="562650"/>
            <a:chExt cx="2232905" cy="2178136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9505" y="562650"/>
              <a:ext cx="2232905" cy="2178136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1360911" y="1268842"/>
            <a:ext cx="1970672" cy="11486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5000" kern="0" spc="-300" dirty="0" smtClean="0">
                <a:solidFill>
                  <a:srgbClr val="478C5C"/>
                </a:solidFill>
                <a:latin typeface="Gmarket Sans Light" pitchFamily="34" charset="0"/>
                <a:cs typeface="Gmarket Sans Light" pitchFamily="34" charset="0"/>
              </a:rPr>
              <a:t>목차</a:t>
            </a:r>
            <a:endParaRPr lang="en-US" dirty="0"/>
          </a:p>
        </p:txBody>
      </p:sp>
      <p:sp>
        <p:nvSpPr>
          <p:cNvPr id="6" name="Object 6"/>
          <p:cNvSpPr txBox="1"/>
          <p:nvPr/>
        </p:nvSpPr>
        <p:spPr>
          <a:xfrm>
            <a:off x="1739213" y="3840905"/>
            <a:ext cx="4187519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Style Transfer</a:t>
            </a:r>
            <a:r>
              <a:rPr lang="ko-KR" altLang="en-US" sz="25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란</a:t>
            </a:r>
            <a:endParaRPr lang="en-US" dirty="0"/>
          </a:p>
        </p:txBody>
      </p:sp>
      <p:sp>
        <p:nvSpPr>
          <p:cNvPr id="8" name="Object 8"/>
          <p:cNvSpPr txBox="1"/>
          <p:nvPr/>
        </p:nvSpPr>
        <p:spPr>
          <a:xfrm>
            <a:off x="5714698" y="4392204"/>
            <a:ext cx="4598331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-  </a:t>
            </a:r>
            <a:r>
              <a:rPr lang="en-US" sz="20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CNN </a:t>
            </a:r>
            <a:r>
              <a:rPr lang="ko-KR" altLang="en-US" sz="20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신경망 구조</a:t>
            </a:r>
            <a:endParaRPr lang="en-US" sz="2000" dirty="0"/>
          </a:p>
        </p:txBody>
      </p:sp>
      <p:sp>
        <p:nvSpPr>
          <p:cNvPr id="10" name="Object 10"/>
          <p:cNvSpPr txBox="1"/>
          <p:nvPr/>
        </p:nvSpPr>
        <p:spPr>
          <a:xfrm>
            <a:off x="5617278" y="3840905"/>
            <a:ext cx="4201810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500" kern="0" spc="-200" dirty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Style </a:t>
            </a:r>
            <a:r>
              <a:rPr lang="en-US" altLang="ko-KR" sz="25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Transfer </a:t>
            </a:r>
            <a:r>
              <a:rPr lang="ko-KR" altLang="en-US" sz="25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원리</a:t>
            </a:r>
            <a:endParaRPr lang="en-US" altLang="ko-KR" sz="2800" dirty="0"/>
          </a:p>
        </p:txBody>
      </p:sp>
      <p:sp>
        <p:nvSpPr>
          <p:cNvPr id="12" name="Object 12"/>
          <p:cNvSpPr txBox="1"/>
          <p:nvPr/>
        </p:nvSpPr>
        <p:spPr>
          <a:xfrm>
            <a:off x="5734576" y="4974597"/>
            <a:ext cx="4201810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500" kern="0" spc="-200" dirty="0" smtClean="0">
                <a:solidFill>
                  <a:srgbClr val="206D38"/>
                </a:solidFill>
                <a:latin typeface="Gmarket Sans Medium" pitchFamily="34" charset="0"/>
              </a:rPr>
              <a:t>-  </a:t>
            </a:r>
            <a:r>
              <a:rPr lang="en-US" sz="2000" kern="0" spc="-200" dirty="0" smtClean="0">
                <a:solidFill>
                  <a:srgbClr val="206D38"/>
                </a:solidFill>
                <a:latin typeface="Gmarket Sans Medium" pitchFamily="34" charset="0"/>
              </a:rPr>
              <a:t>VGG19</a:t>
            </a:r>
            <a:endParaRPr lang="en-US" sz="2000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272387" y="4354054"/>
            <a:ext cx="2139362" cy="175853"/>
            <a:chOff x="272387" y="4354054"/>
            <a:chExt cx="2139362" cy="175853"/>
          </a:xfrm>
        </p:grpSpPr>
        <p:pic>
          <p:nvPicPr>
            <p:cNvPr id="17" name="Object 1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5400000">
              <a:off x="272387" y="4354054"/>
              <a:ext cx="2139362" cy="175853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478898" y="8580105"/>
            <a:ext cx="491544" cy="1874196"/>
            <a:chOff x="16478898" y="8580105"/>
            <a:chExt cx="491544" cy="1874196"/>
          </a:xfrm>
        </p:grpSpPr>
        <p:pic>
          <p:nvPicPr>
            <p:cNvPr id="20" name="Object 19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478898" y="8580105"/>
              <a:ext cx="491544" cy="1874196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4249233" y="4354054"/>
            <a:ext cx="2139362" cy="175853"/>
            <a:chOff x="4249233" y="4354054"/>
            <a:chExt cx="2139362" cy="175853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5400000">
              <a:off x="4249233" y="4354054"/>
              <a:ext cx="2139362" cy="175853"/>
            </a:xfrm>
            <a:prstGeom prst="rect">
              <a:avLst/>
            </a:prstGeom>
          </p:spPr>
        </p:pic>
      </p:grpSp>
      <p:grpSp>
        <p:nvGrpSpPr>
          <p:cNvPr id="21" name="그룹 1006"/>
          <p:cNvGrpSpPr/>
          <p:nvPr/>
        </p:nvGrpSpPr>
        <p:grpSpPr>
          <a:xfrm>
            <a:off x="291230" y="7410146"/>
            <a:ext cx="2139362" cy="175853"/>
            <a:chOff x="12202925" y="4354054"/>
            <a:chExt cx="2139362" cy="175853"/>
          </a:xfrm>
        </p:grpSpPr>
        <p:pic>
          <p:nvPicPr>
            <p:cNvPr id="22" name="Object 2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5400000">
              <a:off x="12202925" y="4354054"/>
              <a:ext cx="2139362" cy="175853"/>
            </a:xfrm>
            <a:prstGeom prst="rect">
              <a:avLst/>
            </a:prstGeom>
          </p:spPr>
        </p:pic>
      </p:grpSp>
      <p:sp>
        <p:nvSpPr>
          <p:cNvPr id="32" name="Object 6"/>
          <p:cNvSpPr txBox="1"/>
          <p:nvPr/>
        </p:nvSpPr>
        <p:spPr>
          <a:xfrm>
            <a:off x="1739212" y="6935097"/>
            <a:ext cx="4187519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500" kern="0" spc="-200" dirty="0" err="1" smtClean="0">
                <a:solidFill>
                  <a:srgbClr val="206D38"/>
                </a:solidFill>
                <a:latin typeface="Gmarket Sans Medium" pitchFamily="34" charset="0"/>
              </a:rPr>
              <a:t>시연동영상</a:t>
            </a:r>
            <a:endParaRPr lang="en-US" dirty="0"/>
          </a:p>
        </p:txBody>
      </p:sp>
      <p:grpSp>
        <p:nvGrpSpPr>
          <p:cNvPr id="33" name="그룹 1006"/>
          <p:cNvGrpSpPr/>
          <p:nvPr/>
        </p:nvGrpSpPr>
        <p:grpSpPr>
          <a:xfrm>
            <a:off x="4249233" y="7449467"/>
            <a:ext cx="2139362" cy="175853"/>
            <a:chOff x="12202925" y="4354054"/>
            <a:chExt cx="2139362" cy="175853"/>
          </a:xfrm>
        </p:grpSpPr>
        <p:pic>
          <p:nvPicPr>
            <p:cNvPr id="34" name="Object 28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5400000">
              <a:off x="12202925" y="4354054"/>
              <a:ext cx="2139362" cy="175853"/>
            </a:xfrm>
            <a:prstGeom prst="rect">
              <a:avLst/>
            </a:prstGeom>
          </p:spPr>
        </p:pic>
      </p:grpSp>
      <p:sp>
        <p:nvSpPr>
          <p:cNvPr id="39" name="Object 6"/>
          <p:cNvSpPr txBox="1"/>
          <p:nvPr/>
        </p:nvSpPr>
        <p:spPr>
          <a:xfrm>
            <a:off x="5920105" y="6935097"/>
            <a:ext cx="4187519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500" kern="0" spc="-200" dirty="0" err="1" smtClean="0">
                <a:solidFill>
                  <a:srgbClr val="206D38"/>
                </a:solidFill>
                <a:latin typeface="Gmarket Sans Medium" pitchFamily="34" charset="0"/>
              </a:rPr>
              <a:t>느낀점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52050" y="-792109"/>
            <a:ext cx="19389815" cy="4262328"/>
            <a:chOff x="-552050" y="-792109"/>
            <a:chExt cx="19389815" cy="426232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-552050" y="-792109"/>
              <a:ext cx="19389815" cy="426232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373785" y="633686"/>
            <a:ext cx="980275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kern="0" spc="-400" dirty="0" smtClean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Style Transfer</a:t>
            </a:r>
            <a:r>
              <a:rPr lang="ko-KR" altLang="en-US" sz="6000" kern="0" spc="-400" dirty="0" smtClean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란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426951" y="1790400"/>
            <a:ext cx="5696420" cy="152788"/>
            <a:chOff x="6409186" y="2638607"/>
            <a:chExt cx="5696420" cy="15278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09186" y="2638607"/>
              <a:ext cx="5696420" cy="15278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480615" y="3126679"/>
            <a:ext cx="828031" cy="1255548"/>
            <a:chOff x="16480615" y="3126679"/>
            <a:chExt cx="828031" cy="12555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480615" y="3126679"/>
              <a:ext cx="828031" cy="125554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533146" y="1964459"/>
            <a:ext cx="663236" cy="1005667"/>
            <a:chOff x="15533146" y="1964459"/>
            <a:chExt cx="663236" cy="100566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33146" y="1964459"/>
              <a:ext cx="663236" cy="1005667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00600" y="3126679"/>
            <a:ext cx="9454547" cy="59060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52050" y="-792109"/>
            <a:ext cx="19389815" cy="4262328"/>
            <a:chOff x="-552050" y="-792109"/>
            <a:chExt cx="19389815" cy="426232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-552050" y="-792109"/>
              <a:ext cx="19389815" cy="426232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373785" y="633686"/>
            <a:ext cx="980275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000" kern="0" spc="-400" dirty="0" smtClean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Style Transfer </a:t>
            </a:r>
            <a:r>
              <a:rPr lang="ko-KR" altLang="en-US" sz="6000" kern="0" spc="-400" dirty="0" smtClean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원리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426951" y="1924235"/>
            <a:ext cx="5696420" cy="152788"/>
            <a:chOff x="6409186" y="2638607"/>
            <a:chExt cx="5696420" cy="15278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09186" y="2638607"/>
              <a:ext cx="5696420" cy="15278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480615" y="3126679"/>
            <a:ext cx="828031" cy="1255548"/>
            <a:chOff x="16480615" y="3126679"/>
            <a:chExt cx="828031" cy="12555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480615" y="3126679"/>
              <a:ext cx="828031" cy="125554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533146" y="1964459"/>
            <a:ext cx="663236" cy="1005667"/>
            <a:chOff x="15533146" y="1964459"/>
            <a:chExt cx="663236" cy="100566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33146" y="1964459"/>
              <a:ext cx="663236" cy="1005667"/>
            </a:xfrm>
            <a:prstGeom prst="rect">
              <a:avLst/>
            </a:prstGeom>
          </p:spPr>
        </p:pic>
      </p:grpSp>
      <p:sp>
        <p:nvSpPr>
          <p:cNvPr id="4" name="직사각형 3"/>
          <p:cNvSpPr/>
          <p:nvPr/>
        </p:nvSpPr>
        <p:spPr>
          <a:xfrm>
            <a:off x="1143000" y="5568138"/>
            <a:ext cx="167617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CNN(convolutional neural network)</a:t>
            </a:r>
            <a:endParaRPr lang="en-US" altLang="ko-KR" sz="3600" dirty="0"/>
          </a:p>
        </p:txBody>
      </p:sp>
      <p:sp>
        <p:nvSpPr>
          <p:cNvPr id="13" name="직사각형 12"/>
          <p:cNvSpPr/>
          <p:nvPr/>
        </p:nvSpPr>
        <p:spPr>
          <a:xfrm>
            <a:off x="1143000" y="3944879"/>
            <a:ext cx="167617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CNN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을  이용해  샘플 이미지에서  </a:t>
            </a: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content , 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예술 이미지에서 </a:t>
            </a: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style 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을  합치는 과정</a:t>
            </a:r>
            <a:endParaRPr lang="en-US" altLang="ko-KR" sz="3600" dirty="0"/>
          </a:p>
        </p:txBody>
      </p:sp>
      <p:sp>
        <p:nvSpPr>
          <p:cNvPr id="15" name="직사각형 14"/>
          <p:cNvSpPr/>
          <p:nvPr/>
        </p:nvSpPr>
        <p:spPr>
          <a:xfrm>
            <a:off x="1516286" y="6565749"/>
            <a:ext cx="167617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-  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현재 시각적 이미지 분석에서 가장 많이 사용되는 </a:t>
            </a:r>
            <a:r>
              <a:rPr lang="ko-KR" altLang="en-US" sz="3600" kern="0" spc="-200" dirty="0" err="1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딥러닝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 신경망</a:t>
            </a:r>
            <a:endParaRPr lang="en-US" altLang="ko-KR" sz="3600" dirty="0"/>
          </a:p>
        </p:txBody>
      </p:sp>
      <p:sp>
        <p:nvSpPr>
          <p:cNvPr id="16" name="직사각형 15"/>
          <p:cNvSpPr/>
          <p:nvPr/>
        </p:nvSpPr>
        <p:spPr>
          <a:xfrm>
            <a:off x="1516285" y="7389009"/>
            <a:ext cx="167617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-  </a:t>
            </a:r>
            <a:r>
              <a:rPr lang="ko-KR" altLang="en-US" sz="3600" kern="0" spc="-200" dirty="0" err="1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뉴런사이에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 연결 패턴 기반</a:t>
            </a:r>
            <a:endParaRPr lang="en-US" altLang="ko-KR" sz="3600" dirty="0"/>
          </a:p>
        </p:txBody>
      </p:sp>
      <p:sp>
        <p:nvSpPr>
          <p:cNvPr id="17" name="직사각형 16"/>
          <p:cNvSpPr/>
          <p:nvPr/>
        </p:nvSpPr>
        <p:spPr>
          <a:xfrm>
            <a:off x="1493094" y="8235677"/>
            <a:ext cx="167617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-  </a:t>
            </a:r>
            <a:r>
              <a:rPr lang="ko-KR" altLang="en-US" sz="3600" kern="0" spc="-200" dirty="0" err="1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입력층</a:t>
            </a: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, </a:t>
            </a:r>
            <a:r>
              <a:rPr lang="ko-KR" altLang="en-US" sz="3600" kern="0" spc="-200" dirty="0" err="1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출력층</a:t>
            </a: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, 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숨겨진 층으로 구성</a:t>
            </a:r>
            <a:endParaRPr lang="en-US" altLang="ko-KR" sz="3600" dirty="0"/>
          </a:p>
        </p:txBody>
      </p:sp>
    </p:spTree>
    <p:extLst>
      <p:ext uri="{BB962C8B-B14F-4D97-AF65-F5344CB8AC3E}">
        <p14:creationId xmlns:p14="http://schemas.microsoft.com/office/powerpoint/2010/main" val="404297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52050" y="-792109"/>
            <a:ext cx="19389815" cy="4262328"/>
            <a:chOff x="-552050" y="-792109"/>
            <a:chExt cx="19389815" cy="426232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-552050" y="-792109"/>
              <a:ext cx="19389815" cy="426232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373785" y="633686"/>
            <a:ext cx="980275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6000" kern="0" spc="-400" dirty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Style Transfer </a:t>
            </a:r>
            <a:r>
              <a:rPr lang="ko-KR" altLang="en-US" sz="6000" kern="0" spc="-400" dirty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원리</a:t>
            </a:r>
            <a:endParaRPr lang="en-US" altLang="ko-KR" sz="6000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426951" y="2793838"/>
            <a:ext cx="5696420" cy="152788"/>
            <a:chOff x="6409186" y="2638607"/>
            <a:chExt cx="5696420" cy="15278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09186" y="2638607"/>
              <a:ext cx="5696420" cy="15278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480615" y="3126679"/>
            <a:ext cx="828031" cy="1255548"/>
            <a:chOff x="16480615" y="3126679"/>
            <a:chExt cx="828031" cy="12555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480615" y="3126679"/>
              <a:ext cx="828031" cy="125554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533146" y="1964459"/>
            <a:ext cx="663236" cy="1005667"/>
            <a:chOff x="15533146" y="1964459"/>
            <a:chExt cx="663236" cy="100566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33146" y="1964459"/>
              <a:ext cx="663236" cy="1005667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7320" y="3098518"/>
            <a:ext cx="14155227" cy="4788182"/>
          </a:xfrm>
          <a:prstGeom prst="rect">
            <a:avLst/>
          </a:prstGeom>
        </p:spPr>
      </p:pic>
      <p:sp>
        <p:nvSpPr>
          <p:cNvPr id="13" name="Object 6"/>
          <p:cNvSpPr txBox="1"/>
          <p:nvPr/>
        </p:nvSpPr>
        <p:spPr>
          <a:xfrm>
            <a:off x="4602321" y="1740937"/>
            <a:ext cx="93522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CNN 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신경망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70051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609600" y="-752721"/>
            <a:ext cx="19389815" cy="4262328"/>
            <a:chOff x="-552050" y="-792109"/>
            <a:chExt cx="19389815" cy="426232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-552050" y="-792109"/>
              <a:ext cx="19389815" cy="426232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373785" y="633686"/>
            <a:ext cx="980275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6000" kern="0" spc="-400" dirty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Style Transfer </a:t>
            </a:r>
            <a:r>
              <a:rPr lang="ko-KR" altLang="en-US" sz="6000" kern="0" spc="-400" dirty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원리</a:t>
            </a:r>
            <a:endParaRPr lang="en-US" altLang="ko-KR" sz="6000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641942" y="2668731"/>
            <a:ext cx="5696420" cy="152788"/>
            <a:chOff x="6409186" y="2638607"/>
            <a:chExt cx="5696420" cy="15278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09186" y="2638607"/>
              <a:ext cx="5696420" cy="15278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480615" y="3126679"/>
            <a:ext cx="828031" cy="1255548"/>
            <a:chOff x="16480615" y="3126679"/>
            <a:chExt cx="828031" cy="12555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480615" y="3126679"/>
              <a:ext cx="828031" cy="125554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533146" y="1964459"/>
            <a:ext cx="663236" cy="1005667"/>
            <a:chOff x="15533146" y="1964459"/>
            <a:chExt cx="663236" cy="100566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33146" y="1964459"/>
              <a:ext cx="663236" cy="1005667"/>
            </a:xfrm>
            <a:prstGeom prst="rect">
              <a:avLst/>
            </a:prstGeom>
          </p:spPr>
        </p:pic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96600" y="3238500"/>
            <a:ext cx="5448300" cy="57912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000" y="4304182"/>
            <a:ext cx="8728152" cy="4725518"/>
          </a:xfrm>
          <a:prstGeom prst="rect">
            <a:avLst/>
          </a:prstGeom>
        </p:spPr>
      </p:pic>
      <p:sp>
        <p:nvSpPr>
          <p:cNvPr id="15" name="Object 6"/>
          <p:cNvSpPr txBox="1"/>
          <p:nvPr/>
        </p:nvSpPr>
        <p:spPr>
          <a:xfrm>
            <a:off x="4814015" y="1605419"/>
            <a:ext cx="9352273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VGG19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0953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609600" y="-752721"/>
            <a:ext cx="19389815" cy="4262328"/>
            <a:chOff x="-552050" y="-792109"/>
            <a:chExt cx="19389815" cy="426232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-552050" y="-792109"/>
              <a:ext cx="19389815" cy="426232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373785" y="633686"/>
            <a:ext cx="980275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6000" kern="0" spc="-400" dirty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Style Transfer </a:t>
            </a:r>
            <a:r>
              <a:rPr lang="ko-KR" altLang="en-US" sz="6000" kern="0" spc="-400" dirty="0">
                <a:solidFill>
                  <a:srgbClr val="206D38"/>
                </a:solidFill>
                <a:latin typeface="Gmarket Sans Light" pitchFamily="34" charset="0"/>
                <a:cs typeface="Gmarket Sans Light" pitchFamily="34" charset="0"/>
              </a:rPr>
              <a:t>원리</a:t>
            </a:r>
            <a:endParaRPr lang="en-US" altLang="ko-KR" sz="6000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426951" y="2787840"/>
            <a:ext cx="5696420" cy="152788"/>
            <a:chOff x="6409186" y="2638607"/>
            <a:chExt cx="5696420" cy="15278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09186" y="2638607"/>
              <a:ext cx="5696420" cy="15278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480615" y="3126679"/>
            <a:ext cx="828031" cy="1255548"/>
            <a:chOff x="16480615" y="3126679"/>
            <a:chExt cx="828031" cy="12555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480615" y="3126679"/>
              <a:ext cx="828031" cy="125554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533146" y="1964459"/>
            <a:ext cx="663236" cy="1005667"/>
            <a:chOff x="15533146" y="1964459"/>
            <a:chExt cx="663236" cy="100566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33146" y="1964459"/>
              <a:ext cx="663236" cy="1005667"/>
            </a:xfrm>
            <a:prstGeom prst="rect">
              <a:avLst/>
            </a:prstGeom>
          </p:spPr>
        </p:pic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2600" y="3154840"/>
            <a:ext cx="12099355" cy="6743655"/>
          </a:xfrm>
          <a:prstGeom prst="rect">
            <a:avLst/>
          </a:prstGeom>
        </p:spPr>
      </p:pic>
      <p:sp>
        <p:nvSpPr>
          <p:cNvPr id="16" name="Object 6"/>
          <p:cNvSpPr txBox="1"/>
          <p:nvPr/>
        </p:nvSpPr>
        <p:spPr>
          <a:xfrm>
            <a:off x="228600" y="3537762"/>
            <a:ext cx="93522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742950" indent="-742950">
              <a:buAutoNum type="arabicPeriod"/>
            </a:pP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Content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3600" kern="0" spc="-200" dirty="0" smtClean="0">
                <a:solidFill>
                  <a:srgbClr val="206D38"/>
                </a:solidFill>
                <a:latin typeface="Gmarket Sans Medium" pitchFamily="34" charset="0"/>
              </a:rPr>
              <a:t>Content loss</a:t>
            </a:r>
            <a:endParaRPr lang="en-US" sz="3600" dirty="0"/>
          </a:p>
        </p:txBody>
      </p:sp>
      <p:sp>
        <p:nvSpPr>
          <p:cNvPr id="18" name="Object 6"/>
          <p:cNvSpPr txBox="1"/>
          <p:nvPr/>
        </p:nvSpPr>
        <p:spPr>
          <a:xfrm>
            <a:off x="251791" y="5496230"/>
            <a:ext cx="9352273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2. Style</a:t>
            </a: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3600" kern="0" spc="-200" dirty="0" smtClean="0">
                <a:solidFill>
                  <a:srgbClr val="206D38"/>
                </a:solidFill>
                <a:latin typeface="Gmarket Sans Medium" pitchFamily="34" charset="0"/>
              </a:rPr>
              <a:t>Style loss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32892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52050" y="-792109"/>
            <a:ext cx="19389815" cy="4262328"/>
            <a:chOff x="-552050" y="-792109"/>
            <a:chExt cx="19389815" cy="426232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 rot="10800000">
              <a:off x="-552050" y="-792109"/>
              <a:ext cx="19389815" cy="426232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373785" y="633686"/>
            <a:ext cx="980275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6000" kern="0" spc="-400" dirty="0" smtClean="0">
                <a:solidFill>
                  <a:srgbClr val="206D38"/>
                </a:solidFill>
                <a:latin typeface="Gmarket Sans Light" pitchFamily="34" charset="0"/>
              </a:rPr>
              <a:t>시연 동영상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426951" y="1790400"/>
            <a:ext cx="5696420" cy="152788"/>
            <a:chOff x="6409186" y="2638607"/>
            <a:chExt cx="5696420" cy="15278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409186" y="2638607"/>
              <a:ext cx="5696420" cy="15278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480615" y="3126679"/>
            <a:ext cx="828031" cy="1255548"/>
            <a:chOff x="16480615" y="3126679"/>
            <a:chExt cx="828031" cy="12555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480615" y="3126679"/>
              <a:ext cx="828031" cy="125554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533146" y="1964459"/>
            <a:ext cx="663236" cy="1005667"/>
            <a:chOff x="15533146" y="1964459"/>
            <a:chExt cx="663236" cy="100566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5533146" y="1964459"/>
              <a:ext cx="663236" cy="1005667"/>
            </a:xfrm>
            <a:prstGeom prst="rect">
              <a:avLst/>
            </a:prstGeom>
          </p:spPr>
        </p:pic>
      </p:grpSp>
      <p:pic>
        <p:nvPicPr>
          <p:cNvPr id="2" name="17681003 권민혁 딥러닝 프로젝트 시연동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729301" y="2119026"/>
            <a:ext cx="13787757" cy="775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242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C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552050" y="-792109"/>
            <a:ext cx="19389815" cy="4262328"/>
            <a:chOff x="-552050" y="-792109"/>
            <a:chExt cx="19389815" cy="4262328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10800000">
              <a:off x="-552050" y="-792109"/>
              <a:ext cx="19389815" cy="4262328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4373785" y="633686"/>
            <a:ext cx="9802752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6000" kern="0" spc="-400" dirty="0" err="1" smtClean="0">
                <a:solidFill>
                  <a:srgbClr val="206D38"/>
                </a:solidFill>
                <a:latin typeface="Gmarket Sans Light" pitchFamily="34" charset="0"/>
              </a:rPr>
              <a:t>느낀점</a:t>
            </a:r>
            <a:endParaRPr lang="en-US" dirty="0"/>
          </a:p>
        </p:txBody>
      </p:sp>
      <p:grpSp>
        <p:nvGrpSpPr>
          <p:cNvPr id="1002" name="그룹 1002"/>
          <p:cNvGrpSpPr/>
          <p:nvPr/>
        </p:nvGrpSpPr>
        <p:grpSpPr>
          <a:xfrm>
            <a:off x="6426951" y="1790400"/>
            <a:ext cx="5696420" cy="152788"/>
            <a:chOff x="6409186" y="2638607"/>
            <a:chExt cx="5696420" cy="152788"/>
          </a:xfrm>
        </p:grpSpPr>
        <p:pic>
          <p:nvPicPr>
            <p:cNvPr id="8" name="Object 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409186" y="2638607"/>
              <a:ext cx="5696420" cy="152788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16480615" y="3126679"/>
            <a:ext cx="828031" cy="1255548"/>
            <a:chOff x="16480615" y="3126679"/>
            <a:chExt cx="828031" cy="1255548"/>
          </a:xfrm>
        </p:grpSpPr>
        <p:pic>
          <p:nvPicPr>
            <p:cNvPr id="11" name="Object 10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480615" y="3126679"/>
              <a:ext cx="828031" cy="1255548"/>
            </a:xfrm>
            <a:prstGeom prst="rect">
              <a:avLst/>
            </a:prstGeom>
          </p:spPr>
        </p:pic>
      </p:grpSp>
      <p:grpSp>
        <p:nvGrpSpPr>
          <p:cNvPr id="1004" name="그룹 1004"/>
          <p:cNvGrpSpPr/>
          <p:nvPr/>
        </p:nvGrpSpPr>
        <p:grpSpPr>
          <a:xfrm>
            <a:off x="15533146" y="1964459"/>
            <a:ext cx="663236" cy="1005667"/>
            <a:chOff x="15533146" y="1964459"/>
            <a:chExt cx="663236" cy="1005667"/>
          </a:xfrm>
        </p:grpSpPr>
        <p:pic>
          <p:nvPicPr>
            <p:cNvPr id="14" name="Object 13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33146" y="1964459"/>
              <a:ext cx="663236" cy="1005667"/>
            </a:xfrm>
            <a:prstGeom prst="rect">
              <a:avLst/>
            </a:prstGeom>
          </p:spPr>
        </p:pic>
      </p:grpSp>
      <p:sp>
        <p:nvSpPr>
          <p:cNvPr id="12" name="직사각형 11"/>
          <p:cNvSpPr/>
          <p:nvPr/>
        </p:nvSpPr>
        <p:spPr>
          <a:xfrm>
            <a:off x="1143000" y="3944879"/>
            <a:ext cx="1676177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혼자서 프로젝트를 하는게 많이 힘이 들었지만 </a:t>
            </a:r>
            <a:r>
              <a:rPr lang="ko-KR" altLang="en-US" sz="3600" kern="0" spc="-200" dirty="0" err="1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딥러닝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 기술에 대해서 많이 알게 되는 계기가 되었고 여러 번 실행해보면서 </a:t>
            </a: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style </a:t>
            </a:r>
            <a:r>
              <a:rPr lang="en-US" altLang="ko-KR" sz="3600" kern="0" spc="-200" dirty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transfer 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에서 </a:t>
            </a:r>
            <a:r>
              <a:rPr lang="ko-KR" altLang="en-US" sz="3600" kern="0" spc="-200" dirty="0" err="1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그림사진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 외에 것을 </a:t>
            </a: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style image</a:t>
            </a:r>
            <a:r>
              <a:rPr lang="ko-KR" altLang="en-US" sz="3600" kern="0" spc="-20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로 넣게 되면 스타일 변환이 잘 안되는 한계점을 발견했고 </a:t>
            </a: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style transfer 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기술이 예술의 또다른 </a:t>
            </a:r>
            <a:r>
              <a:rPr lang="ko-KR" altLang="en-US" sz="3600" kern="0" spc="-200" dirty="0" err="1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진화형태가</a:t>
            </a:r>
            <a:r>
              <a:rPr lang="ko-KR" altLang="en-US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 될 수도 있겠다 라는 것을 깨달음</a:t>
            </a:r>
            <a:r>
              <a:rPr lang="en-US" altLang="ko-KR" sz="3600" kern="0" spc="-200" dirty="0" smtClean="0">
                <a:solidFill>
                  <a:srgbClr val="206D38"/>
                </a:solidFill>
                <a:latin typeface="Gmarket Sans Medium" pitchFamily="34" charset="0"/>
                <a:cs typeface="Gmarket Sans Medium" pitchFamily="34" charset="0"/>
              </a:rPr>
              <a:t>.</a:t>
            </a:r>
            <a:endParaRPr lang="en-US" altLang="ko-KR" sz="3600" dirty="0"/>
          </a:p>
        </p:txBody>
      </p:sp>
    </p:spTree>
    <p:extLst>
      <p:ext uri="{BB962C8B-B14F-4D97-AF65-F5344CB8AC3E}">
        <p14:creationId xmlns:p14="http://schemas.microsoft.com/office/powerpoint/2010/main" val="114680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140</Words>
  <Application>Microsoft Office PowerPoint</Application>
  <PresentationFormat>사용자 지정</PresentationFormat>
  <Paragraphs>31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?? ??</vt:lpstr>
      <vt:lpstr>Gmarket Sans Light</vt:lpstr>
      <vt:lpstr>Gmarket Sans Medium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user</cp:lastModifiedBy>
  <cp:revision>22</cp:revision>
  <dcterms:created xsi:type="dcterms:W3CDTF">2022-10-18T17:39:17Z</dcterms:created>
  <dcterms:modified xsi:type="dcterms:W3CDTF">2023-12-17T08:20:41Z</dcterms:modified>
</cp:coreProperties>
</file>